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3" r:id="rId4"/>
    <p:sldId id="269" r:id="rId5"/>
    <p:sldId id="263" r:id="rId6"/>
    <p:sldId id="270" r:id="rId7"/>
    <p:sldId id="266" r:id="rId8"/>
    <p:sldId id="274" r:id="rId9"/>
    <p:sldId id="272" r:id="rId10"/>
    <p:sldId id="260" r:id="rId11"/>
    <p:sldId id="276" r:id="rId12"/>
    <p:sldId id="280" r:id="rId13"/>
    <p:sldId id="281" r:id="rId14"/>
    <p:sldId id="282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200"/>
    <a:srgbClr val="FFC3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988EB0-B4C2-2458-E874-A7D75EB2B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1FFDAB-C3FB-05CD-13C2-DC2EFC0E6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5CB85C-E6FF-E999-0267-7CFCC3631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3401B1-213D-3CD3-5C23-246A3ABC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64A6EC-8816-E41A-B91C-E5E949AC3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6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2056E5-2369-1662-F98E-CCB467E9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E9830F-51EB-8C20-EF60-4A3C0FC0B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2D5820-96DB-16E8-A170-5D31BB40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C62456-429C-0457-2132-90FE64CB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609329-C406-3867-FE2B-BE59A6A6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7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6A0C344-C534-3328-9EAE-19FCFB6EE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620F18E-246C-9E05-BDB1-98B61B296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DDBE4-CAA5-61CA-4EC0-E1A8E7A38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798D1C-6AF3-DE51-E640-DDA727F44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AB363-055D-8CF8-E47C-2CEAD428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8906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32DC9-A2A6-2A9E-2709-113EBC0B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66543B-3EC0-E191-04EA-1776B2E7F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C3C040-78D9-2C32-E4D6-30416AB8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F80D8A-E322-9460-D40F-9738E46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99305E-6B6B-9E58-1583-4D384EF5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45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C87340-B7E1-E23D-BB25-7D953D8AE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80240B-43F3-F28B-BDD2-3C3B712E2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785F31-60F4-D9E5-6DA9-AF2846174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8A26F5-9E39-56FD-1EC0-73C32CD3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AAB8C9-55B0-ED77-A328-B3BEADE5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483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998E7-F0D8-AC46-73A7-FDC71577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478FC3-92B6-7E1A-1C61-68DE2772F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2429A7-9E61-126C-A542-B900E1F75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EA219FD-839E-B06E-C64D-D7BD9C7AC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F71F72-D942-1656-12A6-27088FFF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37C282-791C-82D5-D067-DF602C6B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90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DB3FB-796F-2BCA-317F-3CA06BA2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D1CC0D-B34E-3569-C051-201E0B5C3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1C18CC0-150D-29FC-76CC-E4761F2B3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460D19-6785-82F4-2ABC-87F0496AB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C84B2F0-7B44-F971-FEB9-3E8BFB6D2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23FA29A-1ADE-4CB3-F8B3-668CD939D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2586A1E-AFD3-AB64-223B-529D7DD59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A6846E3-1483-BACE-00A7-06BE9EE2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63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CC67D-6F7B-843C-D1D7-7E05EE01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5A9477-5DCE-A21B-C3E4-35BE799A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753614F-97DD-10F6-A5C6-B4F85479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B8A6EE8-B1A4-9C94-EC55-01DD9C2E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76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5861B83-BEE8-5B4B-B10E-F293712A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D82E60-95A3-6265-7745-0FC50E9A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8CD122-D789-672C-126E-B98898C6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787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8F43C-7551-02D4-08A5-12399441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BDA3F2-EB9B-530D-928B-D84B9D86D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909C3C-54F5-E335-7D41-ECD987AFF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D942AD-119D-059C-889D-C22A27CA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B7747A-74A5-EA3C-0AC2-52C4B2BE0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D890DA-5AF4-44FE-F165-92F0AE36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80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16D48B-4C1E-841B-4A8B-1E38EE68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51DC10-35A1-62E0-46E3-58CA5DBD2B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0C9217B-9A52-2789-7E45-E0BE58845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6FB275-F24A-B2E2-77FB-5E49E82F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CF3DDC-6079-636B-A230-B0E5E523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2F3906-E56E-466A-2B0E-5083BB42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888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E81CCE4-3233-1A57-EF7B-F960DB5F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7CEBDC-CE91-400F-4BBF-03BDA9B29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B4C24B-AAE6-C10D-5748-F194E2B78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0AAD8A-195D-4024-B887-AAD67916F6F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7F296D-4440-DCE9-6BC1-76A79DC5F4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1AE5D0-40DB-0DFA-0587-6711728E6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8142B3-7B27-4023-B283-9CA30D5349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092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ircuit, Appareils électroniques, capture d’écran, texte&#10;&#10;Description générée automatiquement">
            <a:extLst>
              <a:ext uri="{FF2B5EF4-FFF2-40B4-BE49-F238E27FC236}">
                <a16:creationId xmlns:a16="http://schemas.microsoft.com/office/drawing/2014/main" id="{CA60D6D3-BB94-1A13-85C6-AA1523DD51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r="26473" b="8521"/>
          <a:stretch/>
        </p:blipFill>
        <p:spPr>
          <a:xfrm>
            <a:off x="3789873" y="-2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80ABDC-F872-1102-FF5B-DAE77F4A8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393" y="-1"/>
            <a:ext cx="6621514" cy="610869"/>
          </a:xfrm>
        </p:spPr>
        <p:txBody>
          <a:bodyPr anchor="b">
            <a:noAutofit/>
          </a:bodyPr>
          <a:lstStyle/>
          <a:p>
            <a:pPr algn="l"/>
            <a:r>
              <a:rPr lang="fr-FR" sz="3600" dirty="0">
                <a:solidFill>
                  <a:srgbClr val="FFC000"/>
                </a:solidFill>
              </a:rPr>
              <a:t>BIENVENUE CHER PARTENAIRE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4D1720-31F1-AFBF-EFF3-580CF15F4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320162" cy="1607561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MERCI POUR VOTRE CONFIANCE 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7" descr="Une image contenant texte, affiche, graphisme, Graphique&#10;&#10;Description générée automatiquement">
            <a:extLst>
              <a:ext uri="{FF2B5EF4-FFF2-40B4-BE49-F238E27FC236}">
                <a16:creationId xmlns:a16="http://schemas.microsoft.com/office/drawing/2014/main" id="{718810CC-48F8-8FBC-9F91-023F6D525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61" y="863837"/>
            <a:ext cx="2829731" cy="2894485"/>
          </a:xfrm>
          <a:prstGeom prst="rect">
            <a:avLst/>
          </a:prstGeom>
        </p:spPr>
      </p:pic>
      <p:pic>
        <p:nvPicPr>
          <p:cNvPr id="11" name="Image 10" descr="Une image contenant texte, Police, affiche, logo&#10;&#10;Description générée automatiquement">
            <a:extLst>
              <a:ext uri="{FF2B5EF4-FFF2-40B4-BE49-F238E27FC236}">
                <a16:creationId xmlns:a16="http://schemas.microsoft.com/office/drawing/2014/main" id="{687D1892-0A75-4848-AC6D-879BCD874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06" y="5353806"/>
            <a:ext cx="1291386" cy="13629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FB490D-E445-C3AE-3BB4-83F32EBFAD19}"/>
              </a:ext>
            </a:extLst>
          </p:cNvPr>
          <p:cNvSpPr/>
          <p:nvPr/>
        </p:nvSpPr>
        <p:spPr>
          <a:xfrm>
            <a:off x="329393" y="610869"/>
            <a:ext cx="1115949" cy="307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509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5AFC5F-C4AF-011B-4B02-954346B8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775" y="541693"/>
            <a:ext cx="8785483" cy="8688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  <a:highlight>
                  <a:srgbClr val="EAB200"/>
                </a:highlight>
              </a:rPr>
              <a:t>ORIENTATION DU DASHBORAD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9ED5E7F-AB4B-E08B-7866-C1ED08CF7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083" y="2799480"/>
            <a:ext cx="7588489" cy="19969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Comme demandé lors du Debrief du 16/01/2025: </a:t>
            </a:r>
          </a:p>
          <a:p>
            <a:r>
              <a:rPr lang="en-US" sz="2400" dirty="0">
                <a:solidFill>
                  <a:schemeClr val="bg1"/>
                </a:solidFill>
              </a:rPr>
              <a:t>Prise en compte de la precision des pays cibles</a:t>
            </a:r>
          </a:p>
          <a:p>
            <a:r>
              <a:rPr lang="en-US" sz="2400" dirty="0">
                <a:solidFill>
                  <a:srgbClr val="EAB200"/>
                </a:solidFill>
              </a:rPr>
              <a:t>          Focus sur les pays membres de la CDEAO</a:t>
            </a:r>
          </a:p>
        </p:txBody>
      </p:sp>
      <p:pic>
        <p:nvPicPr>
          <p:cNvPr id="9" name="Espace réservé pour une image  8" descr="Une image contenant texte, Police, affiche, conception&#10;&#10;Description générée automatiquement">
            <a:extLst>
              <a:ext uri="{FF2B5EF4-FFF2-40B4-BE49-F238E27FC236}">
                <a16:creationId xmlns:a16="http://schemas.microsoft.com/office/drawing/2014/main" id="{5E249C51-3FCF-0A45-F3A9-CA988F4388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7"/>
          <a:stretch/>
        </p:blipFill>
        <p:spPr>
          <a:xfrm>
            <a:off x="6175090" y="1848610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4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8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925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708AC1-056D-D7FB-8140-5ADD7A766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D46CF5-D77A-1FB1-184D-83E98BEF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ircuit, Appareils électroniques, capture d’écran, texte&#10;&#10;Description générée automatiquement">
            <a:extLst>
              <a:ext uri="{FF2B5EF4-FFF2-40B4-BE49-F238E27FC236}">
                <a16:creationId xmlns:a16="http://schemas.microsoft.com/office/drawing/2014/main" id="{123B04B5-41EE-5002-5EF3-4766A385E3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r="26473" b="8521"/>
          <a:stretch/>
        </p:blipFill>
        <p:spPr>
          <a:xfrm>
            <a:off x="3789873" y="-2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D00C0C-60A6-90D9-9398-C41C30112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580D02-1805-C48D-DF94-0D824CA19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7912" y="627962"/>
            <a:ext cx="4758902" cy="736897"/>
          </a:xfrm>
        </p:spPr>
        <p:txBody>
          <a:bodyPr anchor="b">
            <a:noAutofit/>
          </a:bodyPr>
          <a:lstStyle/>
          <a:p>
            <a:pPr algn="l"/>
            <a:r>
              <a:rPr lang="fr-FR" sz="3600" dirty="0">
                <a:solidFill>
                  <a:srgbClr val="FFC000"/>
                </a:solidFill>
              </a:rPr>
              <a:t>LE TABLEAU DE BORD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AA8719-92E4-04D7-158C-705574C15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A94884-787B-03CF-1C38-66D6CAA6C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 descr="Une image contenant texte, Police, affiche, logo&#10;&#10;Description générée automatiquement">
            <a:extLst>
              <a:ext uri="{FF2B5EF4-FFF2-40B4-BE49-F238E27FC236}">
                <a16:creationId xmlns:a16="http://schemas.microsoft.com/office/drawing/2014/main" id="{49B270C6-7528-5994-6B3C-E0464FB0A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92" y="1927229"/>
            <a:ext cx="2620177" cy="27654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D6C453-BF2B-B629-FBAB-17DA8C1C1551}"/>
              </a:ext>
            </a:extLst>
          </p:cNvPr>
          <p:cNvSpPr/>
          <p:nvPr/>
        </p:nvSpPr>
        <p:spPr>
          <a:xfrm>
            <a:off x="329393" y="610869"/>
            <a:ext cx="1115949" cy="307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060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826AD0-AC95-B678-CD55-A5CFB2F1D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6AB9B27-FA45-6EED-CF93-D14A8E14B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CA0E75-529E-5886-40F9-9FC6CB0A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1" y="541693"/>
            <a:ext cx="6863257" cy="8688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  <a:highlight>
                  <a:srgbClr val="EAB200"/>
                </a:highlight>
              </a:rPr>
              <a:t>NOS RECOMMANDATIONS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0EB9FF1-0176-CCEB-CD3E-1E958DE54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083" y="2380891"/>
            <a:ext cx="7588489" cy="345234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endParaRPr lang="en-US" sz="2400" dirty="0">
              <a:solidFill>
                <a:srgbClr val="EAB2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AB200"/>
                </a:solidFill>
              </a:rPr>
              <a:t>UNE ANALYSE COMPLEMENTAIRE DES INDICATEURS D’EVOLUTION NUMERIQUES SUR DES MODELES DE REUSSITE DANS TOUS LES PAYS AFRICAINS DU LA MEME GEION QUE LA CDEAO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EAB2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AB200"/>
                </a:solidFill>
              </a:rPr>
              <a:t>CIBLER LES PLAYS FEDERATEURS DE LA CDEAO AVEC LES MEILLEURS INCIDES DE PIB PAR HABITANT POUR INITIER LES PREMIERS TESTS DE DEPLOYEMENT NUMERIQUES</a:t>
            </a:r>
          </a:p>
        </p:txBody>
      </p:sp>
      <p:pic>
        <p:nvPicPr>
          <p:cNvPr id="9" name="Espace réservé pour une image  8" descr="Une image contenant texte, Police, affiche, conception&#10;&#10;Description générée automatiquement">
            <a:extLst>
              <a:ext uri="{FF2B5EF4-FFF2-40B4-BE49-F238E27FC236}">
                <a16:creationId xmlns:a16="http://schemas.microsoft.com/office/drawing/2014/main" id="{F03CA25A-7140-3252-4022-390179F4FC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7"/>
          <a:stretch/>
        </p:blipFill>
        <p:spPr>
          <a:xfrm>
            <a:off x="6175090" y="1848610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4" name="Graphic 212">
            <a:extLst>
              <a:ext uri="{FF2B5EF4-FFF2-40B4-BE49-F238E27FC236}">
                <a16:creationId xmlns:a16="http://schemas.microsoft.com/office/drawing/2014/main" id="{8EBA7FD5-4DA5-9211-E70A-AB2B00F40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D00CF180-736C-17E6-2382-71F3F1214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8" name="Graphic 190">
            <a:extLst>
              <a:ext uri="{FF2B5EF4-FFF2-40B4-BE49-F238E27FC236}">
                <a16:creationId xmlns:a16="http://schemas.microsoft.com/office/drawing/2014/main" id="{C2BB6076-79DE-04BD-36D4-296B2104E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F239655-9776-59AB-6E86-D2555DE38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0806FE0-C75C-CBE7-AEEC-5D2608F0D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0AEC8430-3C35-1ACF-281D-2A03AB4D1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9E6C73-AEC3-EE40-66D3-9792808A6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B8D1790-EC26-9A36-0019-71942247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E6A787F-2985-3FF3-7ECE-586BB225C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2AF9096-5F8C-11F2-A0BA-68311C3BF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C187ABD-892E-FBEA-3A00-7479A7F6F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462C5E7-3B90-AB24-C09B-3BEC1F4EA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3A5745D-83FF-0EFE-FD66-2C0C76921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00FA749-2C22-B9BB-F8B5-FCDA07BD0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2D9F579-AF43-0E22-5638-A2CD8FA42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3F3E92A-106A-4AED-7742-6486218BB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DD70B9C-8607-565C-D268-7047A824B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CF2746B-3CA6-3B17-7D2F-2E3DD35FA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1A90C5B-9425-080C-CCAC-322CE58CC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943D51B-C2B6-ADF9-EDD6-9ED7C35AE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0E3D792-7086-D8DD-502B-A73C97D9F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8BC4DF-E7C2-713F-7D43-8F40F66DC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24F392-11FA-411C-253B-8170461F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42952E3-B8F5-C1B1-690A-932B9C66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6CBE1E-CDBB-EB78-5231-9EFB96D95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27E520-9C2D-3895-5A03-D3D9D7110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1C66E00-5F78-8FA2-8AAE-D519C8C43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49A853C-9671-758B-FD1A-0EE64D1EC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AA2A7D6-A2BE-178E-BB41-0DDBE5490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9133561-8603-7D18-4D3B-770558D3A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79F5CD7-6486-2D18-B6E8-D72CC8B1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20CE18A-3DDF-5212-2006-97B1BD72E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A31C89-1678-1519-C987-D06F23A9C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1D19E9-4F33-03C5-F85D-CB4F869AA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1C6F30E-1168-BEC9-2180-D2605D7C7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3A068A2-079F-9604-0C7B-20B5AFAEC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CD1EF07-B119-E255-C4CF-19631BCB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05B77A0-F06D-D5B8-6206-6D8395CEF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C32D93-DB73-BFE0-1184-FE01BE888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B4D1AE7-E809-86D4-6DC1-F03DBBC53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C777719-2D5C-B06A-20D3-EA042C928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3029B83-D123-C22F-559A-A5CB8CF79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E6E1BFB-09E5-8AA4-AA9E-D3447CCA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2D8C5BC-058E-CCF3-7133-DBC98068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E8353DC-4ACE-AE5B-A745-B2050575C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E4456E6-1C42-2BCD-88B2-6B367FD9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0C0C177-6E55-D7C3-1EDC-647A4D8EF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7E2EA9E-0344-2EFA-4C01-C53115218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DA5D21A-E883-F3A8-0A8A-E176277A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D189F96-3F55-97F2-1601-D5D789D82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FE7C9D1-5AB9-031C-922A-BC45FD545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6084259-0ED2-EB72-8EE1-EEBCA10A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6EE6D93-FEEE-FA10-F6F1-54304DBAB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E4D6275-C3A8-2AF3-E919-B655483C9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B53450-0A70-6FD6-AD7B-CE7071A42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1A10886-8986-7525-C6FA-93563CA18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3732840-E47F-D43F-B7AC-5EBDC558D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60E29B6-E978-B2FF-52D6-EBC4E6656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FE50284-299C-38D1-5176-935F79F7C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D53A33-2DEB-6418-5633-E741627A5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BECFCEE-1493-015C-57ED-F7753991C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0BF6071-D945-E85C-C7C6-69FC25A29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7210CD6-6093-8CB2-F10F-63926893B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D256C0F-C352-D4A3-82CD-4A7E3A48C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5693C6F-900F-E68A-0D56-58DC1B33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587A996-278A-77CB-0165-AC8992995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DA0384F-40CB-B040-F354-570F713F3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8ED8B21-90A1-F454-80D2-A95DBABBD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693A05-55A9-93A7-F984-8A4ED897E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CD2CB4-81DF-46F5-E069-76B15ED4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7AB17FE-40A7-8B79-340E-67F9B0381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D8429A6-8F93-6AF8-5F8D-98849DCD7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24D38BB-96DE-487B-EFD3-E21570047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C52714-B4DC-FD3B-3766-0D8BEE35D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B3927AB-3F59-F4CB-0C44-64481E5C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30C78A4-36DE-EFE8-24DF-EEAA4FC0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4C38B0D-FBDE-69FC-0DAD-54387EEF7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96A5D76-55E1-4FBF-5774-A4E498D8E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93FBC5E-0C95-8BF6-4C33-1CA48783F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F185CB-FDDE-48E4-5739-F7B673217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DF61FBF-B194-4C84-4DC7-56F72937B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27BD77-4C99-E903-64E9-9065ADC78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2625D85-A232-6E01-593F-DBBAB763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3A46783-A138-B99A-B22D-4DD283F15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C02628F-8F96-8874-173D-55E9C5878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77EBCE4-B06A-3CB5-DC5C-88E705D74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71AE484-090F-4128-861B-F41C197DB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7529016-C0D1-631E-D613-026ECAE35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D057FEB-1236-5C93-1969-216E9B0DF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E2064BF-D1D6-84D6-C889-98B5C873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14FD68E-06BF-F22E-42D4-EE651FF8E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93F446D-09B1-38C2-10A1-FF26C34414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C4DA1D6-B7E0-08B0-74BA-9DDCFB05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2C88D30-BF1C-428B-45DE-F5772C67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63FFDF9-B10C-408C-BB40-B5CB986CD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7FCDCB9-5FB2-9133-8FE3-227F99028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FC03319-BEDC-1DAC-A901-C0FE9277A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6F7DBAB-9C1F-7C80-2B06-269181AFA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BE90E56-E1BB-CFBE-9001-22881349C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18D548F-FC3A-48A3-19AC-1D4DB91B0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D829138-7E1A-E0B0-ED9C-418760733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2C0ECBF-DDF1-6707-49DB-2E45C2B49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A85E2A4-292E-B5D0-4003-E3C81B156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965A4D2-AC2D-3693-6CA6-AD032B490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6BB66E9-3187-1221-9EB0-3DDEF9E01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EB1E176-8856-4311-45A8-152ECBDF7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E740979-EDB8-55E0-490D-F8D58789F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B51470A-9A55-CC5D-732C-C48AFFE1B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D8F739F-A8D4-93F0-6253-57F8C037A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05F30FD-1FBC-8F86-188A-B902D8A55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C4EF239-B4B0-03D2-6357-D2CC34B0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FAC5544-EDFA-C581-10E7-C8992DF6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E8BD77E-FE7D-AB7D-DA10-D54AD2D42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E88498C-E2C5-3A01-7F84-6E71C6423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6AC5A2E-D859-E942-1878-F74825313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F160D5C-6F16-614C-0A8C-325DB41BF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900B0B-DFB9-D363-3507-04EE8FC8B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AC397BE-D54C-B157-F07C-7C56FB858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27E91D8-B3C1-F062-03A6-7A9077541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87DF265-10F1-7203-2ABD-7F925E382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C1BA896-77EA-7787-940A-226F21052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529AC30-8141-E6A0-ED80-B45EE23C1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84F8B51-FCBE-D733-3421-A1892A42D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20C8C77-777C-46AA-0500-3A58E30B9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6768C90-3047-21DA-1AE2-46105070A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8F093E3-CA58-34CB-5768-72D091644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95361E7-0167-8F03-E161-D31B8AB75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AFADDDE-60D0-1B07-BF3E-5B6358C8D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99AE233-42F4-E455-8C3F-905790529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5F078A2-7B4B-E900-4E4E-E285271D9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7F43EA8-4009-276D-2CAF-D63B5A4A11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F530CFE-B33B-0514-99DD-78A966AD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C0D747C-375E-7440-BFD8-B41C385A9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A9D1A99-8567-4B77-2528-A637F593A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B8934-4E73-581A-B26D-39029A40A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09F83D8-FB1A-13C6-AD47-808F70E9A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DE97B56-761D-26E0-5763-E44FCCCE5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4CF0582-ADD7-6E2F-30F1-872B6DB17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412C811-F75E-301E-07A3-3E8B8F466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33DED5F-C76A-4056-158E-F5750969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2B14BB4-6DEB-3CC9-F08E-C200027F6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E1FB089-1D8D-2560-8284-E5AE775F3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41807DC-E294-0617-AF6E-07C72FAF4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33ED16E-325D-9962-64B0-68899771B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A388FDF-DD1E-56BB-C1EB-703910125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A46355E-9A20-E41A-E91C-472493C68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7214F54-96CB-1130-A570-85E8E2DB4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5A81216-1B71-E8CF-7D9B-9DEFF62AD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38435A3-F250-E7DC-94E4-B44B7AE0B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052EA75-7871-23B9-A747-CEE12271E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668933E-32C1-34EA-1E15-08877D21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C0BA06C-A51F-A962-AA73-C4FC8B3AC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02E1E9A-6300-231F-9617-B1BE4A08E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0DB7C08-669B-0FAF-AAB6-954E1FC7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255296-9138-D926-5047-3D5C86ECE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42A6C3-1937-94AC-9A28-164F3BDEC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E1EADB9-83D9-473F-E4C7-6F7CC96B8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135D2BB-94CA-9FC1-DD1D-E4B4A518B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DBB19F3-4FC8-C615-0C99-898708331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62BC545-4D81-2B12-F54F-7011052C8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A74B03-F544-403C-AC71-A1BA1DCFE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E8C0B60-4712-ED69-CC88-00A0C4843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48D0CBF-C997-44C5-0EEA-B8AA00B14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5006831-FE12-D99E-4F6B-93805A94D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ACDE1AD-54E6-DD16-0964-1FE390FCA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E35CCDB-0AD3-768A-9E74-2C81AFB5F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0545F4D-51BB-C663-B094-C4AE80234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4DB8356-3C3F-FF42-4834-52C84F714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E63B778-6790-1810-D8D5-BC19B3E27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F081E33-F8EF-3BD5-921F-17CE45D09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CE29986-735B-B4AE-DAC2-7946CC56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E32FA96-BF04-9D80-83E6-BFED1BDD9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0DA6A61-D083-1DE1-93CD-09B92B9FD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409677E-9D83-8316-EBA6-E6BE2850D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96F50E8-0CF4-BEDD-2121-C66382C06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3163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BBA38D-738E-01B3-E4DD-86BCAF92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D5AEE0A-BA48-ABC3-A6F5-EF731EA10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ircuit, Appareils électroniques, capture d’écran, texte&#10;&#10;Description générée automatiquement">
            <a:extLst>
              <a:ext uri="{FF2B5EF4-FFF2-40B4-BE49-F238E27FC236}">
                <a16:creationId xmlns:a16="http://schemas.microsoft.com/office/drawing/2014/main" id="{221C4D3B-4180-969A-27EE-615CC89EAA4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r="26473" b="8521"/>
          <a:stretch/>
        </p:blipFill>
        <p:spPr>
          <a:xfrm>
            <a:off x="3789873" y="-2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11275B-E863-8545-CB0A-664C5EAC7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60DD36-2F2A-A6D9-807B-C2B86DCCC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393" y="-1"/>
            <a:ext cx="6621514" cy="610869"/>
          </a:xfrm>
        </p:spPr>
        <p:txBody>
          <a:bodyPr anchor="b">
            <a:noAutofit/>
          </a:bodyPr>
          <a:lstStyle/>
          <a:p>
            <a:pPr algn="l"/>
            <a:r>
              <a:rPr lang="fr-FR" sz="3600" dirty="0">
                <a:solidFill>
                  <a:srgbClr val="FFC000"/>
                </a:solidFill>
              </a:rPr>
              <a:t>CONCLUSION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E5A0BD-67F5-11B5-2BC5-55FCB6AF8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73" y="3758322"/>
            <a:ext cx="8510334" cy="2722161"/>
          </a:xfrm>
        </p:spPr>
        <p:txBody>
          <a:bodyPr>
            <a:normAutofit fontScale="92500"/>
          </a:bodyPr>
          <a:lstStyle/>
          <a:p>
            <a:endParaRPr lang="fr-FR" sz="2000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LE DASHBORD OPERATIONNEL ET ACTUALISABLE SERA TRANSMIS </a:t>
            </a:r>
          </a:p>
          <a:p>
            <a:r>
              <a:rPr lang="fr-FR" sz="2000" dirty="0">
                <a:solidFill>
                  <a:schemeClr val="bg1"/>
                </a:solidFill>
              </a:rPr>
              <a:t>DES LA FIN DE LA REUNION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NOUS RESTONS  A VOTRE DISPOSITION POUR TOUT BESOIN DE NOTRE PART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3A91F0-565C-1AF9-BF34-0A0998631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3C7C36-A9A8-B7A2-46F6-E673D4F63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7" descr="Une image contenant texte, affiche, graphisme, Graphique&#10;&#10;Description générée automatiquement">
            <a:extLst>
              <a:ext uri="{FF2B5EF4-FFF2-40B4-BE49-F238E27FC236}">
                <a16:creationId xmlns:a16="http://schemas.microsoft.com/office/drawing/2014/main" id="{7DA22205-EC92-1391-FA4E-E283086D02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61" y="863837"/>
            <a:ext cx="2829731" cy="2894485"/>
          </a:xfrm>
          <a:prstGeom prst="rect">
            <a:avLst/>
          </a:prstGeom>
        </p:spPr>
      </p:pic>
      <p:pic>
        <p:nvPicPr>
          <p:cNvPr id="11" name="Image 10" descr="Une image contenant texte, Police, affiche, logo&#10;&#10;Description générée automatiquement">
            <a:extLst>
              <a:ext uri="{FF2B5EF4-FFF2-40B4-BE49-F238E27FC236}">
                <a16:creationId xmlns:a16="http://schemas.microsoft.com/office/drawing/2014/main" id="{7A945729-9720-F736-1C7C-AF57C8EC0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53" y="4624790"/>
            <a:ext cx="1291386" cy="13629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779984-02F1-40F3-CEA1-D1DB01DDCDD6}"/>
              </a:ext>
            </a:extLst>
          </p:cNvPr>
          <p:cNvSpPr/>
          <p:nvPr/>
        </p:nvSpPr>
        <p:spPr>
          <a:xfrm>
            <a:off x="329393" y="610869"/>
            <a:ext cx="1115949" cy="307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9005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830B7-3F91-B900-97ED-EB6EC7207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7EE2FD7-1CF8-5485-6E15-12A53C696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ircuit, Appareils électroniques, capture d’écran, texte&#10;&#10;Description générée automatiquement">
            <a:extLst>
              <a:ext uri="{FF2B5EF4-FFF2-40B4-BE49-F238E27FC236}">
                <a16:creationId xmlns:a16="http://schemas.microsoft.com/office/drawing/2014/main" id="{EE1B70D9-AA02-3959-B836-3516C1A35E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r="26473" b="8521"/>
          <a:stretch/>
        </p:blipFill>
        <p:spPr>
          <a:xfrm>
            <a:off x="3789873" y="-2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4D7121-19B1-C7E7-F901-C10F0F1C9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C59BF31-9823-0ABE-F314-8D35111B4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0618" y="-242596"/>
            <a:ext cx="3977640" cy="2332653"/>
          </a:xfrm>
        </p:spPr>
        <p:txBody>
          <a:bodyPr>
            <a:normAutofit fontScale="92500"/>
          </a:bodyPr>
          <a:lstStyle/>
          <a:p>
            <a:endParaRPr lang="fr-FR" sz="3600" dirty="0">
              <a:solidFill>
                <a:schemeClr val="bg1"/>
              </a:solidFill>
            </a:endParaRPr>
          </a:p>
          <a:p>
            <a:endParaRPr lang="fr-FR" sz="3600" dirty="0">
              <a:solidFill>
                <a:schemeClr val="bg1"/>
              </a:solidFill>
            </a:endParaRPr>
          </a:p>
          <a:p>
            <a:r>
              <a:rPr lang="fr-FR" sz="3600" dirty="0">
                <a:solidFill>
                  <a:schemeClr val="bg1"/>
                </a:solidFill>
              </a:rPr>
              <a:t>MERCI POUR VOTRE CONFIANCE</a:t>
            </a:r>
          </a:p>
          <a:p>
            <a:endParaRPr lang="fr-FR" sz="3600" dirty="0">
              <a:solidFill>
                <a:schemeClr val="bg1"/>
              </a:solidFill>
            </a:endParaRPr>
          </a:p>
          <a:p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7B7C66-CC75-6E8F-AAB5-0B7CD4584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B747EA-1718-45C8-F755-893CA4679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7" descr="Une image contenant texte, affiche, graphisme, Graphique&#10;&#10;Description générée automatiquement">
            <a:extLst>
              <a:ext uri="{FF2B5EF4-FFF2-40B4-BE49-F238E27FC236}">
                <a16:creationId xmlns:a16="http://schemas.microsoft.com/office/drawing/2014/main" id="{1D0AC5D6-F1C6-74CB-734E-5B9D09EFFE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61" y="863837"/>
            <a:ext cx="2829731" cy="2894485"/>
          </a:xfrm>
          <a:prstGeom prst="rect">
            <a:avLst/>
          </a:prstGeom>
        </p:spPr>
      </p:pic>
      <p:pic>
        <p:nvPicPr>
          <p:cNvPr id="11" name="Image 10" descr="Une image contenant texte, Police, affiche, logo&#10;&#10;Description générée automatiquement">
            <a:extLst>
              <a:ext uri="{FF2B5EF4-FFF2-40B4-BE49-F238E27FC236}">
                <a16:creationId xmlns:a16="http://schemas.microsoft.com/office/drawing/2014/main" id="{A65C8EB5-8609-EFB3-CCC4-36F2657C9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9850"/>
            <a:ext cx="1291386" cy="13629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20FEA9-0AA7-4877-422D-00B49401F5DE}"/>
              </a:ext>
            </a:extLst>
          </p:cNvPr>
          <p:cNvSpPr/>
          <p:nvPr/>
        </p:nvSpPr>
        <p:spPr>
          <a:xfrm>
            <a:off x="329393" y="610869"/>
            <a:ext cx="1115949" cy="307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8392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BD1E53-09FD-E11B-AE50-A9FA5159C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EC7495F-DB57-3E38-F8E1-2561FAF56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39" y="4237350"/>
            <a:ext cx="8949690" cy="702264"/>
          </a:xfrm>
        </p:spPr>
        <p:txBody>
          <a:bodyPr anchor="b">
            <a:normAutofit/>
          </a:bodyPr>
          <a:lstStyle/>
          <a:p>
            <a:r>
              <a:rPr lang="fr-FR" sz="3600" dirty="0">
                <a:solidFill>
                  <a:srgbClr val="FFFFFF"/>
                </a:solidFill>
              </a:rPr>
              <a:t>LE PROJET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6582AD6-C9B0-0914-9FC6-8DB7ACFE0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39" y="5089831"/>
            <a:ext cx="8951286" cy="1535016"/>
          </a:xfrm>
        </p:spPr>
        <p:txBody>
          <a:bodyPr anchor="t">
            <a:normAutofit fontScale="92500" lnSpcReduction="20000"/>
          </a:bodyPr>
          <a:lstStyle/>
          <a:p>
            <a:endParaRPr lang="fr-FR" sz="1800" dirty="0">
              <a:highlight>
                <a:srgbClr val="EAB200"/>
              </a:highlight>
            </a:endParaRPr>
          </a:p>
          <a:p>
            <a:r>
              <a:rPr lang="fr-FR" sz="1800" b="1" dirty="0">
                <a:solidFill>
                  <a:schemeClr val="bg1"/>
                </a:solidFill>
              </a:rPr>
              <a:t>ELABORATION D’UN TABLEAU DE BORD </a:t>
            </a:r>
          </a:p>
          <a:p>
            <a:r>
              <a:rPr lang="fr-FR" sz="1800" b="1" dirty="0">
                <a:solidFill>
                  <a:schemeClr val="bg1"/>
                </a:solidFill>
              </a:rPr>
              <a:t>*********</a:t>
            </a:r>
          </a:p>
          <a:p>
            <a:r>
              <a:rPr lang="fr-FR" sz="1800" b="1" dirty="0">
                <a:solidFill>
                  <a:schemeClr val="bg1"/>
                </a:solidFill>
              </a:rPr>
              <a:t>INDICATEURS KPIS SUR LA POPULATION ET RICHESSE DES PAYS DE LA CDEAO </a:t>
            </a:r>
          </a:p>
          <a:p>
            <a:r>
              <a:rPr lang="fr-FR" sz="1800" b="1" dirty="0">
                <a:solidFill>
                  <a:schemeClr val="bg1"/>
                </a:solidFill>
              </a:rPr>
              <a:t>(AFRIQUE DE L’OUEST)</a:t>
            </a:r>
          </a:p>
        </p:txBody>
      </p:sp>
      <p:pic>
        <p:nvPicPr>
          <p:cNvPr id="4" name="Image 3" descr="Une image contenant texte, Police, affiche, logo&#10;&#10;Description générée automatiquement">
            <a:extLst>
              <a:ext uri="{FF2B5EF4-FFF2-40B4-BE49-F238E27FC236}">
                <a16:creationId xmlns:a16="http://schemas.microsoft.com/office/drawing/2014/main" id="{4865937D-310E-D93B-E4E4-792290BED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6" y="2020339"/>
            <a:ext cx="1888099" cy="1992717"/>
          </a:xfrm>
          <a:prstGeom prst="rect">
            <a:avLst/>
          </a:prstGeom>
        </p:spPr>
      </p:pic>
      <p:pic>
        <p:nvPicPr>
          <p:cNvPr id="5" name="Image 4" descr="Une image contenant circuit, Appareils électroniques, capture d’écran, texte&#10;&#10;Description générée automatiquement">
            <a:extLst>
              <a:ext uri="{FF2B5EF4-FFF2-40B4-BE49-F238E27FC236}">
                <a16:creationId xmlns:a16="http://schemas.microsoft.com/office/drawing/2014/main" id="{2FE4D6CF-6AB8-D494-C3D0-6344C6D35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r="26473" b="8521"/>
          <a:stretch/>
        </p:blipFill>
        <p:spPr>
          <a:xfrm>
            <a:off x="3938438" y="996901"/>
            <a:ext cx="4066717" cy="321733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07EB4C-1BD9-8EB1-8A37-EEB51678C4C7}"/>
              </a:ext>
            </a:extLst>
          </p:cNvPr>
          <p:cNvSpPr/>
          <p:nvPr/>
        </p:nvSpPr>
        <p:spPr>
          <a:xfrm>
            <a:off x="953193" y="230763"/>
            <a:ext cx="10260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>
                  <a:solidFill>
                    <a:srgbClr val="EAB200"/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5400" dirty="0" err="1">
                <a:ln w="0">
                  <a:solidFill>
                    <a:srgbClr val="EAB200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Digistat</a:t>
            </a:r>
            <a:r>
              <a:rPr lang="fr-FR" sz="5400" dirty="0">
                <a:ln w="0">
                  <a:solidFill>
                    <a:srgbClr val="EAB200"/>
                  </a:solidFill>
                </a:ln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au service de </a:t>
            </a:r>
            <a:r>
              <a:rPr lang="fr-FR" sz="5400" dirty="0" err="1">
                <a:ln w="0">
                  <a:solidFill>
                    <a:srgbClr val="EAB200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Africa</a:t>
            </a:r>
            <a:r>
              <a:rPr lang="fr-FR" sz="5400" dirty="0">
                <a:ln w="0">
                  <a:solidFill>
                    <a:srgbClr val="EAB200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Story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70A5E47-6967-857F-A1D4-3194F1CB1E77}"/>
              </a:ext>
            </a:extLst>
          </p:cNvPr>
          <p:cNvCxnSpPr>
            <a:cxnSpLocks/>
          </p:cNvCxnSpPr>
          <p:nvPr/>
        </p:nvCxnSpPr>
        <p:spPr>
          <a:xfrm flipV="1">
            <a:off x="3589825" y="3089105"/>
            <a:ext cx="5020775" cy="4755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Image 21" descr="Une image contenant texte, affiche, graphisme, Graphique&#10;&#10;Description générée automatiquement">
            <a:extLst>
              <a:ext uri="{FF2B5EF4-FFF2-40B4-BE49-F238E27FC236}">
                <a16:creationId xmlns:a16="http://schemas.microsoft.com/office/drawing/2014/main" id="{45B0B17A-3652-264C-3FC7-A5E754754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35" y="1229201"/>
            <a:ext cx="3091764" cy="3162514"/>
          </a:xfrm>
          <a:prstGeom prst="rect">
            <a:avLst/>
          </a:prstGeom>
        </p:spPr>
      </p:pic>
      <p:pic>
        <p:nvPicPr>
          <p:cNvPr id="28" name="Image 27" descr="Une image contenant cercle, logo, Emblème, symbole&#10;&#10;Description générée automatiquement">
            <a:extLst>
              <a:ext uri="{FF2B5EF4-FFF2-40B4-BE49-F238E27FC236}">
                <a16:creationId xmlns:a16="http://schemas.microsoft.com/office/drawing/2014/main" id="{23D6DB9E-9B63-EDD5-B6FC-2CE0B8D75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507" y="4092905"/>
            <a:ext cx="1615628" cy="10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0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449">
              <a:srgbClr val="533F00"/>
            </a:gs>
            <a:gs pos="79000">
              <a:srgbClr val="EAB200"/>
            </a:gs>
            <a:gs pos="10653">
              <a:srgbClr val="000000"/>
            </a:gs>
            <a:gs pos="80000">
              <a:schemeClr val="tx1"/>
            </a:gs>
            <a:gs pos="54657">
              <a:srgbClr val="000000"/>
            </a:gs>
            <a:gs pos="62667">
              <a:schemeClr val="tx1"/>
            </a:gs>
            <a:gs pos="0">
              <a:schemeClr val="tx1"/>
            </a:gs>
            <a:gs pos="0">
              <a:srgbClr val="EAB20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99CA5-666C-DEDE-7C4A-E43E84EA6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ircuit, Appareils électroniques, capture d’écran, texte&#10;&#10;Description générée automatiquement">
            <a:extLst>
              <a:ext uri="{FF2B5EF4-FFF2-40B4-BE49-F238E27FC236}">
                <a16:creationId xmlns:a16="http://schemas.microsoft.com/office/drawing/2014/main" id="{A8F3AB37-41B8-48F4-5B7C-8A7684A3F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r="26473" b="8521"/>
          <a:stretch/>
        </p:blipFill>
        <p:spPr>
          <a:xfrm>
            <a:off x="6216620" y="1820635"/>
            <a:ext cx="6006193" cy="3469472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D9E2B77-C773-CD77-925D-83C0EF07D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393" y="-1"/>
            <a:ext cx="6621514" cy="610869"/>
          </a:xfrm>
        </p:spPr>
        <p:txBody>
          <a:bodyPr anchor="b">
            <a:noAutofit/>
          </a:bodyPr>
          <a:lstStyle/>
          <a:p>
            <a:pPr algn="l"/>
            <a:r>
              <a:rPr lang="fr-FR" sz="3600" dirty="0">
                <a:solidFill>
                  <a:srgbClr val="FFC000"/>
                </a:solidFill>
              </a:rPr>
              <a:t>SOMMAIRE</a:t>
            </a:r>
          </a:p>
        </p:txBody>
      </p:sp>
      <p:pic>
        <p:nvPicPr>
          <p:cNvPr id="8" name="Image 7" descr="Une image contenant texte, affiche, graphisme, Graphique&#10;&#10;Description générée automatiquement">
            <a:extLst>
              <a:ext uri="{FF2B5EF4-FFF2-40B4-BE49-F238E27FC236}">
                <a16:creationId xmlns:a16="http://schemas.microsoft.com/office/drawing/2014/main" id="{3C46F87F-81E1-A672-F8BA-EABA67161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81" y="-228834"/>
            <a:ext cx="2003619" cy="2049469"/>
          </a:xfrm>
          <a:prstGeom prst="rect">
            <a:avLst/>
          </a:prstGeom>
        </p:spPr>
      </p:pic>
      <p:pic>
        <p:nvPicPr>
          <p:cNvPr id="11" name="Image 10" descr="Une image contenant texte, Police, affiche, logo&#10;&#10;Description générée automatiquement">
            <a:extLst>
              <a:ext uri="{FF2B5EF4-FFF2-40B4-BE49-F238E27FC236}">
                <a16:creationId xmlns:a16="http://schemas.microsoft.com/office/drawing/2014/main" id="{18408450-A784-3B80-F7D8-F48401BD7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90" y="5506659"/>
            <a:ext cx="1183823" cy="1249439"/>
          </a:xfrm>
          <a:prstGeom prst="rect">
            <a:avLst/>
          </a:prstGeom>
        </p:spPr>
      </p:pic>
      <p:sp>
        <p:nvSpPr>
          <p:cNvPr id="7" name="Sous-titre 6">
            <a:extLst>
              <a:ext uri="{FF2B5EF4-FFF2-40B4-BE49-F238E27FC236}">
                <a16:creationId xmlns:a16="http://schemas.microsoft.com/office/drawing/2014/main" id="{30014FB0-2297-2113-0795-98C8F57C3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480" y="861964"/>
            <a:ext cx="6214319" cy="4319635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100" dirty="0">
                <a:solidFill>
                  <a:schemeClr val="bg1"/>
                </a:solidFill>
              </a:rPr>
              <a:t>Qui sommes-nous 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100" dirty="0">
                <a:solidFill>
                  <a:schemeClr val="bg1"/>
                </a:solidFill>
              </a:rPr>
              <a:t>Gestion du projet : Méthode AGILE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100" dirty="0">
                <a:solidFill>
                  <a:schemeClr val="bg1"/>
                </a:solidFill>
              </a:rPr>
              <a:t>Planning projet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100" dirty="0">
                <a:solidFill>
                  <a:schemeClr val="bg1"/>
                </a:solidFill>
              </a:rPr>
              <a:t>Etapes réalisées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100" dirty="0">
                <a:solidFill>
                  <a:schemeClr val="bg1"/>
                </a:solidFill>
              </a:rPr>
              <a:t>Les bases de données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100" dirty="0">
                <a:solidFill>
                  <a:schemeClr val="bg1"/>
                </a:solidFill>
              </a:rPr>
              <a:t>Orientation du DashBoard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100" dirty="0">
                <a:solidFill>
                  <a:schemeClr val="bg1"/>
                </a:solidFill>
              </a:rPr>
              <a:t>Le DashBoard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100" dirty="0">
                <a:solidFill>
                  <a:schemeClr val="bg1"/>
                </a:solidFill>
              </a:rPr>
              <a:t>Nos recommandations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3100" dirty="0">
                <a:solidFill>
                  <a:schemeClr val="bg1"/>
                </a:solidFill>
              </a:rPr>
              <a:t>Conclusion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74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E69008-86EB-410F-75BB-D908696C0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B0C9F8F-F003-AF94-1CAE-B09715C3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2" y="227810"/>
            <a:ext cx="6096001" cy="1100248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rgbClr val="EAB200"/>
                </a:solidFill>
                <a:latin typeface="+mj-lt"/>
                <a:ea typeface="+mj-ea"/>
                <a:cs typeface="+mj-cs"/>
              </a:rPr>
              <a:t>Qui Sommes nous ?</a:t>
            </a:r>
          </a:p>
        </p:txBody>
      </p:sp>
      <p:pic>
        <p:nvPicPr>
          <p:cNvPr id="6" name="Espace réservé pour une image  5" descr="Une image contenant art, peinture&#10;&#10;Description générée automatiquement">
            <a:extLst>
              <a:ext uri="{FF2B5EF4-FFF2-40B4-BE49-F238E27FC236}">
                <a16:creationId xmlns:a16="http://schemas.microsoft.com/office/drawing/2014/main" id="{E1064084-7CCA-3322-AF51-71FF509EEE9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0" r="3036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Image 3" descr="Une image contenant texte, Police, affiche, logo&#10;&#10;Description générée automatiquement">
            <a:extLst>
              <a:ext uri="{FF2B5EF4-FFF2-40B4-BE49-F238E27FC236}">
                <a16:creationId xmlns:a16="http://schemas.microsoft.com/office/drawing/2014/main" id="{368A06A0-D4D4-596A-63D7-373A469E3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83" y="1328058"/>
            <a:ext cx="1888099" cy="1992717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FA4975FE-E3C3-E6C2-96E4-8AA866FC28DF}"/>
              </a:ext>
            </a:extLst>
          </p:cNvPr>
          <p:cNvSpPr txBox="1">
            <a:spLocks/>
          </p:cNvSpPr>
          <p:nvPr/>
        </p:nvSpPr>
        <p:spPr>
          <a:xfrm>
            <a:off x="1715597" y="3839187"/>
            <a:ext cx="8951286" cy="15350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>
              <a:highlight>
                <a:srgbClr val="EAB200"/>
              </a:highlight>
            </a:endParaRPr>
          </a:p>
          <a:p>
            <a:pPr algn="ctr"/>
            <a:r>
              <a:rPr lang="fr-FR" sz="1800" b="1" dirty="0">
                <a:solidFill>
                  <a:schemeClr val="bg1"/>
                </a:solidFill>
              </a:rPr>
              <a:t>SPECIALISTE DU CONSULTING DATA ET  CONSEIL EN INVESTISSMENTS </a:t>
            </a:r>
          </a:p>
          <a:p>
            <a:pPr algn="ctr"/>
            <a:r>
              <a:rPr lang="fr-FR" sz="1800" b="1" dirty="0">
                <a:solidFill>
                  <a:srgbClr val="FFC000"/>
                </a:solidFill>
              </a:rPr>
              <a:t>DEPUIS 2010</a:t>
            </a:r>
          </a:p>
          <a:p>
            <a:pPr algn="ctr"/>
            <a:r>
              <a:rPr lang="fr-FR" sz="1800" b="1" dirty="0">
                <a:solidFill>
                  <a:schemeClr val="bg1"/>
                </a:solidFill>
              </a:rPr>
              <a:t>Dans le mode entier</a:t>
            </a:r>
          </a:p>
          <a:p>
            <a:endParaRPr lang="fr-FR" sz="1800" b="1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texte, graphisme, Graphique&#10;&#10;Description générée automatiquement">
            <a:extLst>
              <a:ext uri="{FF2B5EF4-FFF2-40B4-BE49-F238E27FC236}">
                <a16:creationId xmlns:a16="http://schemas.microsoft.com/office/drawing/2014/main" id="{78B478F7-7250-1347-AE2B-225BE6A46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807" y="5350379"/>
            <a:ext cx="4994865" cy="120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18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72B81A-38DB-89B4-0B20-82FAD2861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pour une image  5" descr="Une image contenant art, peinture&#10;&#10;Description générée automatiquement">
            <a:extLst>
              <a:ext uri="{FF2B5EF4-FFF2-40B4-BE49-F238E27FC236}">
                <a16:creationId xmlns:a16="http://schemas.microsoft.com/office/drawing/2014/main" id="{F0AC7C63-C50B-EE69-8532-8221816CD2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2" r="-1" b="12930"/>
          <a:stretch/>
        </p:blipFill>
        <p:spPr>
          <a:xfrm>
            <a:off x="7462592" y="2569582"/>
            <a:ext cx="4729408" cy="222364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E03AA5-CF10-6263-B248-B4454990F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4978"/>
            <a:ext cx="6923314" cy="691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kern="1200" dirty="0">
                <a:solidFill>
                  <a:srgbClr val="FFC305"/>
                </a:solidFill>
                <a:latin typeface="+mj-lt"/>
                <a:ea typeface="+mj-ea"/>
                <a:cs typeface="+mj-cs"/>
              </a:rPr>
              <a:t>Notre Methode de travail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Police, graphisme, logo&#10;&#10;Description générée automatiquement">
            <a:extLst>
              <a:ext uri="{FF2B5EF4-FFF2-40B4-BE49-F238E27FC236}">
                <a16:creationId xmlns:a16="http://schemas.microsoft.com/office/drawing/2014/main" id="{4CA5CB1A-B239-E248-D675-83463EB82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62"/>
          <a:stretch/>
        </p:blipFill>
        <p:spPr>
          <a:xfrm>
            <a:off x="10830465" y="5555175"/>
            <a:ext cx="1361535" cy="133207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1" name="Image 20" descr="Une image contenant cercle&#10;&#10;Description générée automatiquement">
            <a:extLst>
              <a:ext uri="{FF2B5EF4-FFF2-40B4-BE49-F238E27FC236}">
                <a16:creationId xmlns:a16="http://schemas.microsoft.com/office/drawing/2014/main" id="{B9632267-436F-C3DA-4177-ACD8B9E15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" y="1221236"/>
            <a:ext cx="8610600" cy="4920343"/>
          </a:xfrm>
          <a:prstGeom prst="rect">
            <a:avLst/>
          </a:prstGeom>
        </p:spPr>
      </p:pic>
      <p:pic>
        <p:nvPicPr>
          <p:cNvPr id="14" name="Image 13" descr="Une image contenant logo, cercle, Emblème, Marque&#10;&#10;Description générée automatiquement">
            <a:extLst>
              <a:ext uri="{FF2B5EF4-FFF2-40B4-BE49-F238E27FC236}">
                <a16:creationId xmlns:a16="http://schemas.microsoft.com/office/drawing/2014/main" id="{418C7A80-B267-54F4-4846-A522E324D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592" y="-97441"/>
            <a:ext cx="2438401" cy="24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1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449">
              <a:srgbClr val="533F00"/>
            </a:gs>
            <a:gs pos="79000">
              <a:srgbClr val="EAB200"/>
            </a:gs>
            <a:gs pos="10653">
              <a:srgbClr val="000000"/>
            </a:gs>
            <a:gs pos="80000">
              <a:schemeClr val="tx1"/>
            </a:gs>
            <a:gs pos="54657">
              <a:srgbClr val="000000"/>
            </a:gs>
            <a:gs pos="62667">
              <a:schemeClr val="tx1"/>
            </a:gs>
            <a:gs pos="0">
              <a:schemeClr val="tx1"/>
            </a:gs>
            <a:gs pos="0">
              <a:srgbClr val="EAB20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E5BD4-7793-E69A-4F81-AAF4F60B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E668F826-08C6-6F8A-BC17-308F2E40FA43}"/>
              </a:ext>
            </a:extLst>
          </p:cNvPr>
          <p:cNvSpPr>
            <a:spLocks noGrp="1"/>
          </p:cNvSpPr>
          <p:nvPr/>
        </p:nvSpPr>
        <p:spPr>
          <a:xfrm>
            <a:off x="272553" y="442452"/>
            <a:ext cx="4014312" cy="9143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FFC305"/>
                </a:solidFill>
              </a:rPr>
              <a:t>PLANNING PROJET</a:t>
            </a:r>
            <a:br>
              <a:rPr lang="fr-FR" dirty="0">
                <a:solidFill>
                  <a:srgbClr val="FFC305"/>
                </a:solidFill>
              </a:rPr>
            </a:br>
            <a:r>
              <a:rPr lang="fr-FR" dirty="0">
                <a:solidFill>
                  <a:srgbClr val="FFC305"/>
                </a:solidFill>
              </a:rPr>
              <a:t>		</a:t>
            </a:r>
            <a:endParaRPr lang="fr-FR" sz="2700" dirty="0">
              <a:solidFill>
                <a:srgbClr val="FFC305"/>
              </a:solidFill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C00CDB0-2839-3FB6-B020-1CF7B6E08ED0}"/>
              </a:ext>
            </a:extLst>
          </p:cNvPr>
          <p:cNvSpPr>
            <a:spLocks noGrp="1"/>
          </p:cNvSpPr>
          <p:nvPr/>
        </p:nvSpPr>
        <p:spPr>
          <a:xfrm>
            <a:off x="8702994" y="3526124"/>
            <a:ext cx="1592581" cy="473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9" name="ZoneTexte 5">
            <a:extLst>
              <a:ext uri="{FF2B5EF4-FFF2-40B4-BE49-F238E27FC236}">
                <a16:creationId xmlns:a16="http://schemas.microsoft.com/office/drawing/2014/main" id="{DEE5BC3D-CA3D-E86B-0A5E-A62479A2C619}"/>
              </a:ext>
            </a:extLst>
          </p:cNvPr>
          <p:cNvSpPr txBox="1"/>
          <p:nvPr/>
        </p:nvSpPr>
        <p:spPr>
          <a:xfrm>
            <a:off x="503875" y="3760830"/>
            <a:ext cx="134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Jour 0</a:t>
            </a: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DB41FA99-470D-302B-3F61-3C0B10BF781F}"/>
              </a:ext>
            </a:extLst>
          </p:cNvPr>
          <p:cNvSpPr txBox="1"/>
          <p:nvPr/>
        </p:nvSpPr>
        <p:spPr>
          <a:xfrm>
            <a:off x="3471784" y="3390906"/>
            <a:ext cx="89693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Jour 1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EE16069-F4FE-9828-3D91-2B8D72F391B4}"/>
              </a:ext>
            </a:extLst>
          </p:cNvPr>
          <p:cNvCxnSpPr>
            <a:cxnSpLocks/>
          </p:cNvCxnSpPr>
          <p:nvPr/>
        </p:nvCxnSpPr>
        <p:spPr>
          <a:xfrm>
            <a:off x="970981" y="2859222"/>
            <a:ext cx="3120613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6272B32-C1C3-456E-4E97-BCAFF63BB954}"/>
              </a:ext>
            </a:extLst>
          </p:cNvPr>
          <p:cNvCxnSpPr>
            <a:cxnSpLocks/>
          </p:cNvCxnSpPr>
          <p:nvPr/>
        </p:nvCxnSpPr>
        <p:spPr>
          <a:xfrm>
            <a:off x="4528457" y="3526124"/>
            <a:ext cx="3699031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425960A-C8F7-103C-B27A-57BB5974B9F0}"/>
              </a:ext>
            </a:extLst>
          </p:cNvPr>
          <p:cNvSpPr txBox="1"/>
          <p:nvPr/>
        </p:nvSpPr>
        <p:spPr>
          <a:xfrm>
            <a:off x="846679" y="2134632"/>
            <a:ext cx="336921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chemeClr val="bg1"/>
                </a:solidFill>
              </a:rPr>
              <a:t>Proposition Datasets (Client)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chemeClr val="bg1"/>
                </a:solidFill>
              </a:rPr>
              <a:t>Validation Datasets (WCS) </a:t>
            </a:r>
          </a:p>
        </p:txBody>
      </p:sp>
      <p:sp>
        <p:nvSpPr>
          <p:cNvPr id="14" name="ZoneTexte 15">
            <a:extLst>
              <a:ext uri="{FF2B5EF4-FFF2-40B4-BE49-F238E27FC236}">
                <a16:creationId xmlns:a16="http://schemas.microsoft.com/office/drawing/2014/main" id="{AD6EAFF3-A5E4-E27C-9EE9-7CA76AF954DF}"/>
              </a:ext>
            </a:extLst>
          </p:cNvPr>
          <p:cNvSpPr txBox="1"/>
          <p:nvPr/>
        </p:nvSpPr>
        <p:spPr>
          <a:xfrm>
            <a:off x="4091594" y="2613952"/>
            <a:ext cx="4135894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Briefs : Attentes clients (09:15)</a:t>
            </a:r>
            <a:endParaRPr lang="fr-FR" dirty="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Démarrage traitements données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21">
            <a:extLst>
              <a:ext uri="{FF2B5EF4-FFF2-40B4-BE49-F238E27FC236}">
                <a16:creationId xmlns:a16="http://schemas.microsoft.com/office/drawing/2014/main" id="{CBD83FE9-056E-37CF-06D0-7A14C2F4D8D2}"/>
              </a:ext>
            </a:extLst>
          </p:cNvPr>
          <p:cNvSpPr txBox="1"/>
          <p:nvPr/>
        </p:nvSpPr>
        <p:spPr>
          <a:xfrm>
            <a:off x="8182951" y="3349033"/>
            <a:ext cx="401652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chemeClr val="bg1"/>
                </a:solidFill>
              </a:rPr>
              <a:t>Debrief client (09:15)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chemeClr val="bg1"/>
                </a:solidFill>
              </a:rPr>
              <a:t>Finalisation des  livrables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chemeClr val="bg1"/>
                </a:solidFill>
              </a:rPr>
              <a:t>Présentation finale au client(16:00)</a:t>
            </a:r>
          </a:p>
        </p:txBody>
      </p:sp>
      <p:sp>
        <p:nvSpPr>
          <p:cNvPr id="36" name="ZoneTexte 6">
            <a:extLst>
              <a:ext uri="{FF2B5EF4-FFF2-40B4-BE49-F238E27FC236}">
                <a16:creationId xmlns:a16="http://schemas.microsoft.com/office/drawing/2014/main" id="{D3101BF6-77D7-624D-88A0-C2496FD26530}"/>
              </a:ext>
            </a:extLst>
          </p:cNvPr>
          <p:cNvSpPr txBox="1"/>
          <p:nvPr/>
        </p:nvSpPr>
        <p:spPr>
          <a:xfrm>
            <a:off x="7535707" y="5887830"/>
            <a:ext cx="89693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Jour 1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54FE9361-4C1F-2C5F-128A-A1FE02A8A5DA}"/>
              </a:ext>
            </a:extLst>
          </p:cNvPr>
          <p:cNvCxnSpPr>
            <a:cxnSpLocks/>
          </p:cNvCxnSpPr>
          <p:nvPr/>
        </p:nvCxnSpPr>
        <p:spPr>
          <a:xfrm>
            <a:off x="8390774" y="4396095"/>
            <a:ext cx="3691075" cy="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 descr="Une image contenant texte, affiche, graphisme, Graphique&#10;&#10;Description générée automatiquement">
            <a:extLst>
              <a:ext uri="{FF2B5EF4-FFF2-40B4-BE49-F238E27FC236}">
                <a16:creationId xmlns:a16="http://schemas.microsoft.com/office/drawing/2014/main" id="{37A93809-4D43-F21E-716F-BB2F6566E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994" y="309410"/>
            <a:ext cx="2749331" cy="2812245"/>
          </a:xfrm>
          <a:prstGeom prst="rect">
            <a:avLst/>
          </a:prstGeom>
        </p:spPr>
      </p:pic>
      <p:pic>
        <p:nvPicPr>
          <p:cNvPr id="42" name="Image 41" descr="Une image contenant texte, Police, affiche, logo&#10;&#10;Description générée automatiquement">
            <a:extLst>
              <a:ext uri="{FF2B5EF4-FFF2-40B4-BE49-F238E27FC236}">
                <a16:creationId xmlns:a16="http://schemas.microsoft.com/office/drawing/2014/main" id="{745AA3B0-8057-85FA-F608-CE67C1424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53" y="5391013"/>
            <a:ext cx="1291386" cy="1362964"/>
          </a:xfrm>
          <a:prstGeom prst="rect">
            <a:avLst/>
          </a:prstGeom>
        </p:spPr>
      </p:pic>
      <p:sp>
        <p:nvSpPr>
          <p:cNvPr id="46" name="ZoneTexte 6">
            <a:extLst>
              <a:ext uri="{FF2B5EF4-FFF2-40B4-BE49-F238E27FC236}">
                <a16:creationId xmlns:a16="http://schemas.microsoft.com/office/drawing/2014/main" id="{297D6A8E-065D-D0F5-2C41-1314E1773FF4}"/>
              </a:ext>
            </a:extLst>
          </p:cNvPr>
          <p:cNvSpPr txBox="1"/>
          <p:nvPr/>
        </p:nvSpPr>
        <p:spPr>
          <a:xfrm>
            <a:off x="62604" y="2674556"/>
            <a:ext cx="89693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Jour 0</a:t>
            </a:r>
          </a:p>
        </p:txBody>
      </p:sp>
      <p:sp>
        <p:nvSpPr>
          <p:cNvPr id="47" name="ZoneTexte 6">
            <a:extLst>
              <a:ext uri="{FF2B5EF4-FFF2-40B4-BE49-F238E27FC236}">
                <a16:creationId xmlns:a16="http://schemas.microsoft.com/office/drawing/2014/main" id="{E5CFA6E3-4DD3-01DC-C282-F633D25E59DE}"/>
              </a:ext>
            </a:extLst>
          </p:cNvPr>
          <p:cNvSpPr txBox="1"/>
          <p:nvPr/>
        </p:nvSpPr>
        <p:spPr>
          <a:xfrm>
            <a:off x="9885253" y="36199"/>
            <a:ext cx="2480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Du 14 au 16 /01/2024</a:t>
            </a:r>
          </a:p>
        </p:txBody>
      </p:sp>
      <p:sp>
        <p:nvSpPr>
          <p:cNvPr id="53" name="ZoneTexte 6">
            <a:extLst>
              <a:ext uri="{FF2B5EF4-FFF2-40B4-BE49-F238E27FC236}">
                <a16:creationId xmlns:a16="http://schemas.microsoft.com/office/drawing/2014/main" id="{67352D55-5317-87F7-0E57-72D307FCED07}"/>
              </a:ext>
            </a:extLst>
          </p:cNvPr>
          <p:cNvSpPr txBox="1"/>
          <p:nvPr/>
        </p:nvSpPr>
        <p:spPr>
          <a:xfrm>
            <a:off x="7493836" y="4285368"/>
            <a:ext cx="89693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Jour 2</a:t>
            </a:r>
          </a:p>
        </p:txBody>
      </p:sp>
    </p:spTree>
    <p:extLst>
      <p:ext uri="{BB962C8B-B14F-4D97-AF65-F5344CB8AC3E}">
        <p14:creationId xmlns:p14="http://schemas.microsoft.com/office/powerpoint/2010/main" val="403521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449">
              <a:srgbClr val="533F00"/>
            </a:gs>
            <a:gs pos="79000">
              <a:srgbClr val="EAB200"/>
            </a:gs>
            <a:gs pos="10653">
              <a:srgbClr val="000000"/>
            </a:gs>
            <a:gs pos="80000">
              <a:schemeClr val="tx1"/>
            </a:gs>
            <a:gs pos="54657">
              <a:srgbClr val="000000"/>
            </a:gs>
            <a:gs pos="62667">
              <a:schemeClr val="tx1"/>
            </a:gs>
            <a:gs pos="0">
              <a:schemeClr val="tx1"/>
            </a:gs>
            <a:gs pos="0">
              <a:srgbClr val="EAB20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CBC5CC-14B7-6C23-FFFF-333A6502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97209D-3E97-23E9-C921-4F49B230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15" y="248203"/>
            <a:ext cx="4942114" cy="8889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EAB200"/>
                </a:solidFill>
              </a:rPr>
              <a:t>Les étapes réalisées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4EAE40D-23DD-1390-23F1-6D5781A39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0986" y="1676402"/>
            <a:ext cx="5736771" cy="3526970"/>
          </a:xfrm>
          <a:prstGeom prst="rect">
            <a:avLst/>
          </a:prstGeom>
          <a:solidFill>
            <a:schemeClr val="tx1"/>
          </a:solidFill>
          <a:ln w="47625">
            <a:solidFill>
              <a:srgbClr val="EAB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r>
              <a:rPr lang="fr-FR" dirty="0"/>
              <a:t>       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sz="2300" b="1" dirty="0">
                <a:solidFill>
                  <a:srgbClr val="EAB200"/>
                </a:solidFill>
              </a:rPr>
              <a:t>Etape 3 </a:t>
            </a:r>
            <a:r>
              <a:rPr lang="fr-FR" sz="2300" dirty="0">
                <a:solidFill>
                  <a:schemeClr val="bg1"/>
                </a:solidFill>
              </a:rPr>
              <a:t>: </a:t>
            </a:r>
            <a:r>
              <a:rPr lang="fr-FR" sz="2300" dirty="0">
                <a:solidFill>
                  <a:srgbClr val="FF0000"/>
                </a:solidFill>
              </a:rPr>
              <a:t>DASHBOARDING</a:t>
            </a:r>
          </a:p>
          <a:p>
            <a:endParaRPr lang="fr-FR" sz="2300" dirty="0">
              <a:solidFill>
                <a:schemeClr val="bg1"/>
              </a:solidFill>
            </a:endParaRPr>
          </a:p>
          <a:p>
            <a:pPr lvl="2"/>
            <a:r>
              <a:rPr lang="fr-FR" sz="2300" dirty="0">
                <a:solidFill>
                  <a:schemeClr val="bg1"/>
                </a:solidFill>
              </a:rPr>
              <a:t>Implémentation des données finaux (après nettoyage) dans le tableau de bord</a:t>
            </a:r>
          </a:p>
          <a:p>
            <a:pPr lvl="2"/>
            <a:endParaRPr lang="fr-FR" sz="2300" dirty="0">
              <a:solidFill>
                <a:schemeClr val="bg1"/>
              </a:solidFill>
            </a:endParaRPr>
          </a:p>
          <a:p>
            <a:pPr lvl="2"/>
            <a:r>
              <a:rPr lang="fr-FR" sz="2300" dirty="0">
                <a:solidFill>
                  <a:schemeClr val="bg1"/>
                </a:solidFill>
              </a:rPr>
              <a:t>Elaboration des indicateurs statistiques KPIs Clients</a:t>
            </a:r>
          </a:p>
          <a:p>
            <a:pPr lvl="2"/>
            <a:endParaRPr lang="fr-FR" sz="2300" dirty="0">
              <a:solidFill>
                <a:schemeClr val="bg1"/>
              </a:solidFill>
            </a:endParaRPr>
          </a:p>
          <a:p>
            <a:pPr lvl="2"/>
            <a:r>
              <a:rPr lang="fr-FR" sz="2300" dirty="0">
                <a:solidFill>
                  <a:schemeClr val="bg1"/>
                </a:solidFill>
              </a:rPr>
              <a:t>Elaboration de proposition de KPIs supplémentaires par nos annalistes </a:t>
            </a:r>
          </a:p>
          <a:p>
            <a:pPr lvl="1"/>
            <a:endParaRPr lang="fr-FR" sz="2600" dirty="0">
              <a:solidFill>
                <a:schemeClr val="bg1"/>
              </a:solidFill>
            </a:endParaRPr>
          </a:p>
          <a:p>
            <a:r>
              <a:rPr lang="fr-FR" dirty="0"/>
              <a:t> </a:t>
            </a:r>
          </a:p>
        </p:txBody>
      </p:sp>
      <p:pic>
        <p:nvPicPr>
          <p:cNvPr id="3" name="Image 2" descr="Une image contenant texte, Police, affiche, logo&#10;&#10;Description générée automatiquement">
            <a:extLst>
              <a:ext uri="{FF2B5EF4-FFF2-40B4-BE49-F238E27FC236}">
                <a16:creationId xmlns:a16="http://schemas.microsoft.com/office/drawing/2014/main" id="{6935B9B3-2D3F-A3F4-D71A-935797C2D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65" y="5471877"/>
            <a:ext cx="1078178" cy="11379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5905337-7002-6EE1-086B-848636A7D068}"/>
              </a:ext>
            </a:extLst>
          </p:cNvPr>
          <p:cNvSpPr txBox="1"/>
          <p:nvPr/>
        </p:nvSpPr>
        <p:spPr>
          <a:xfrm>
            <a:off x="184243" y="538733"/>
            <a:ext cx="6086743" cy="5632311"/>
          </a:xfrm>
          <a:prstGeom prst="rect">
            <a:avLst/>
          </a:prstGeom>
          <a:noFill/>
          <a:ln w="47625">
            <a:solidFill>
              <a:srgbClr val="EAB200"/>
            </a:solidFill>
          </a:ln>
        </p:spPr>
        <p:txBody>
          <a:bodyPr wrap="square" rtlCol="0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b="1" dirty="0">
                <a:solidFill>
                  <a:srgbClr val="EAB200"/>
                </a:solidFill>
              </a:rPr>
              <a:t>Etape 1 </a:t>
            </a:r>
            <a:r>
              <a:rPr lang="fr-FR" dirty="0">
                <a:solidFill>
                  <a:schemeClr val="bg1"/>
                </a:solidFill>
              </a:rPr>
              <a:t>: </a:t>
            </a:r>
            <a:r>
              <a:rPr lang="fr-FR" dirty="0">
                <a:solidFill>
                  <a:srgbClr val="FF0000"/>
                </a:solidFill>
              </a:rPr>
              <a:t>DONNEES FOURNIES PAR LE CLIENT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Analyse des données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Nettoyage des données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Extractions des indicateurs finaux 1 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                   </a:t>
            </a:r>
            <a:r>
              <a:rPr lang="fr-FR" b="1" dirty="0">
                <a:solidFill>
                  <a:srgbClr val="EAB200"/>
                </a:solidFill>
              </a:rPr>
              <a:t>Etape 2 </a:t>
            </a:r>
            <a:r>
              <a:rPr lang="fr-FR" dirty="0">
                <a:solidFill>
                  <a:schemeClr val="bg1"/>
                </a:solidFill>
              </a:rPr>
              <a:t>: </a:t>
            </a:r>
            <a:r>
              <a:rPr lang="fr-FR" dirty="0">
                <a:solidFill>
                  <a:srgbClr val="FF0000"/>
                </a:solidFill>
              </a:rPr>
              <a:t>DONNEES SUPPLEMENTAIRES</a:t>
            </a:r>
          </a:p>
          <a:p>
            <a:r>
              <a:rPr lang="fr-FR" dirty="0">
                <a:solidFill>
                  <a:srgbClr val="FF0000"/>
                </a:solidFill>
              </a:rPr>
              <a:t>		RECUPEREES PAR NOS ANALYSTES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lvl="3"/>
            <a:r>
              <a:rPr lang="fr-FR" dirty="0">
                <a:solidFill>
                  <a:schemeClr val="bg1"/>
                </a:solidFill>
              </a:rPr>
              <a:t>Veille informationnelle sur la CEDEAO</a:t>
            </a:r>
          </a:p>
          <a:p>
            <a:pPr lvl="3"/>
            <a:endParaRPr lang="fr-FR" dirty="0">
              <a:solidFill>
                <a:schemeClr val="bg1"/>
              </a:solidFill>
            </a:endParaRPr>
          </a:p>
          <a:p>
            <a:pPr lvl="3"/>
            <a:r>
              <a:rPr lang="fr-FR" dirty="0">
                <a:solidFill>
                  <a:schemeClr val="bg1"/>
                </a:solidFill>
              </a:rPr>
              <a:t>Analyse des données supplémentaires</a:t>
            </a:r>
          </a:p>
          <a:p>
            <a:pPr lvl="3"/>
            <a:endParaRPr lang="fr-FR" dirty="0">
              <a:solidFill>
                <a:schemeClr val="bg1"/>
              </a:solidFill>
            </a:endParaRPr>
          </a:p>
          <a:p>
            <a:pPr lvl="3"/>
            <a:r>
              <a:rPr lang="fr-FR" dirty="0">
                <a:solidFill>
                  <a:schemeClr val="bg1"/>
                </a:solidFill>
              </a:rPr>
              <a:t>Nettoyage des données supplémentaires</a:t>
            </a:r>
          </a:p>
          <a:p>
            <a:pPr lvl="3"/>
            <a:endParaRPr lang="fr-FR" dirty="0">
              <a:solidFill>
                <a:schemeClr val="bg1"/>
              </a:solidFill>
            </a:endParaRPr>
          </a:p>
          <a:p>
            <a:pPr lvl="3"/>
            <a:r>
              <a:rPr lang="fr-FR" dirty="0">
                <a:solidFill>
                  <a:schemeClr val="bg1"/>
                </a:solidFill>
              </a:rPr>
              <a:t>Extractions des indicateurs finaux 2</a:t>
            </a:r>
            <a:endParaRPr lang="fr-FR" dirty="0"/>
          </a:p>
          <a:p>
            <a:endParaRPr lang="fr-FR" dirty="0"/>
          </a:p>
        </p:txBody>
      </p:sp>
      <p:pic>
        <p:nvPicPr>
          <p:cNvPr id="12" name="Image 11" descr="Une image contenant cercle, logo, Emblème, symbole&#10;&#10;Description générée automatiquement">
            <a:extLst>
              <a:ext uri="{FF2B5EF4-FFF2-40B4-BE49-F238E27FC236}">
                <a16:creationId xmlns:a16="http://schemas.microsoft.com/office/drawing/2014/main" id="{0E815613-58E7-BE67-F630-D620D35B4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86" y="3624942"/>
            <a:ext cx="962300" cy="6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8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CD5649-DA34-B2F0-65DD-8A3C72617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58C9A015-4994-925F-4EE5-3760E011623E}"/>
              </a:ext>
            </a:extLst>
          </p:cNvPr>
          <p:cNvSpPr>
            <a:spLocks noGrp="1"/>
          </p:cNvSpPr>
          <p:nvPr/>
        </p:nvSpPr>
        <p:spPr>
          <a:xfrm>
            <a:off x="272553" y="442452"/>
            <a:ext cx="4014312" cy="9143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FFC305"/>
                </a:solidFill>
              </a:rPr>
              <a:t>Orientations DASHBOARD</a:t>
            </a:r>
            <a:br>
              <a:rPr lang="fr-FR" dirty="0">
                <a:solidFill>
                  <a:srgbClr val="FFC305"/>
                </a:solidFill>
              </a:rPr>
            </a:br>
            <a:r>
              <a:rPr lang="fr-FR" dirty="0">
                <a:solidFill>
                  <a:srgbClr val="FFC305"/>
                </a:solidFill>
              </a:rPr>
              <a:t>		</a:t>
            </a:r>
            <a:endParaRPr lang="fr-FR" sz="2700" dirty="0">
              <a:solidFill>
                <a:srgbClr val="FFC305"/>
              </a:solidFill>
            </a:endParaRPr>
          </a:p>
        </p:txBody>
      </p:sp>
      <p:sp>
        <p:nvSpPr>
          <p:cNvPr id="9" name="ZoneTexte 5">
            <a:extLst>
              <a:ext uri="{FF2B5EF4-FFF2-40B4-BE49-F238E27FC236}">
                <a16:creationId xmlns:a16="http://schemas.microsoft.com/office/drawing/2014/main" id="{BB3BF004-A2C7-64D6-2FA3-1A08114B0D14}"/>
              </a:ext>
            </a:extLst>
          </p:cNvPr>
          <p:cNvSpPr txBox="1"/>
          <p:nvPr/>
        </p:nvSpPr>
        <p:spPr>
          <a:xfrm>
            <a:off x="503875" y="3760830"/>
            <a:ext cx="134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Jour 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781D9AB-E599-4F58-0BEF-3F6E1354841E}"/>
              </a:ext>
            </a:extLst>
          </p:cNvPr>
          <p:cNvSpPr txBox="1"/>
          <p:nvPr/>
        </p:nvSpPr>
        <p:spPr>
          <a:xfrm>
            <a:off x="1178245" y="2159525"/>
            <a:ext cx="156019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POPULATION</a:t>
            </a:r>
          </a:p>
        </p:txBody>
      </p:sp>
      <p:sp>
        <p:nvSpPr>
          <p:cNvPr id="14" name="ZoneTexte 15">
            <a:extLst>
              <a:ext uri="{FF2B5EF4-FFF2-40B4-BE49-F238E27FC236}">
                <a16:creationId xmlns:a16="http://schemas.microsoft.com/office/drawing/2014/main" id="{D2A4E831-A5B3-CAD1-FB6C-4EE874BD131F}"/>
              </a:ext>
            </a:extLst>
          </p:cNvPr>
          <p:cNvSpPr txBox="1"/>
          <p:nvPr/>
        </p:nvSpPr>
        <p:spPr>
          <a:xfrm>
            <a:off x="8982690" y="2168250"/>
            <a:ext cx="2309288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chemeClr val="bg1"/>
                </a:solidFill>
              </a:rPr>
              <a:t>PIB PAR HABITANT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21">
            <a:extLst>
              <a:ext uri="{FF2B5EF4-FFF2-40B4-BE49-F238E27FC236}">
                <a16:creationId xmlns:a16="http://schemas.microsoft.com/office/drawing/2014/main" id="{182B6F94-AAF0-14A9-D99D-6A8206A8F643}"/>
              </a:ext>
            </a:extLst>
          </p:cNvPr>
          <p:cNvSpPr txBox="1"/>
          <p:nvPr/>
        </p:nvSpPr>
        <p:spPr>
          <a:xfrm>
            <a:off x="5474004" y="2202147"/>
            <a:ext cx="124399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RICHESSE</a:t>
            </a:r>
          </a:p>
        </p:txBody>
      </p:sp>
      <p:sp>
        <p:nvSpPr>
          <p:cNvPr id="36" name="ZoneTexte 6">
            <a:extLst>
              <a:ext uri="{FF2B5EF4-FFF2-40B4-BE49-F238E27FC236}">
                <a16:creationId xmlns:a16="http://schemas.microsoft.com/office/drawing/2014/main" id="{35F26756-A9C7-68BF-C8C8-7BD680EB38A2}"/>
              </a:ext>
            </a:extLst>
          </p:cNvPr>
          <p:cNvSpPr txBox="1"/>
          <p:nvPr/>
        </p:nvSpPr>
        <p:spPr>
          <a:xfrm>
            <a:off x="7535707" y="5887830"/>
            <a:ext cx="89693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Jour 1</a:t>
            </a:r>
          </a:p>
        </p:txBody>
      </p:sp>
      <p:pic>
        <p:nvPicPr>
          <p:cNvPr id="42" name="Image 41" descr="Une image contenant texte, Police, affiche, logo&#10;&#10;Description générée automatiquement">
            <a:extLst>
              <a:ext uri="{FF2B5EF4-FFF2-40B4-BE49-F238E27FC236}">
                <a16:creationId xmlns:a16="http://schemas.microsoft.com/office/drawing/2014/main" id="{AB8C2BDF-7BEE-D3AD-1A51-098BB2DF4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463" y="5391013"/>
            <a:ext cx="1291386" cy="1362964"/>
          </a:xfrm>
          <a:prstGeom prst="rect">
            <a:avLst/>
          </a:prstGeom>
        </p:spPr>
      </p:pic>
      <p:sp>
        <p:nvSpPr>
          <p:cNvPr id="47" name="ZoneTexte 6">
            <a:extLst>
              <a:ext uri="{FF2B5EF4-FFF2-40B4-BE49-F238E27FC236}">
                <a16:creationId xmlns:a16="http://schemas.microsoft.com/office/drawing/2014/main" id="{ED68853D-DAA3-2834-8215-B111CCF86414}"/>
              </a:ext>
            </a:extLst>
          </p:cNvPr>
          <p:cNvSpPr txBox="1"/>
          <p:nvPr/>
        </p:nvSpPr>
        <p:spPr>
          <a:xfrm>
            <a:off x="9885253" y="36199"/>
            <a:ext cx="2480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bg1"/>
                </a:solidFill>
              </a:rPr>
              <a:t>Du 14 au 16 /01/2024</a:t>
            </a:r>
          </a:p>
        </p:txBody>
      </p:sp>
      <p:pic>
        <p:nvPicPr>
          <p:cNvPr id="6" name="Image 5" descr="Une image contenant logo, clipart, Emblème, Marque&#10;&#10;Description générée automatiquement">
            <a:extLst>
              <a:ext uri="{FF2B5EF4-FFF2-40B4-BE49-F238E27FC236}">
                <a16:creationId xmlns:a16="http://schemas.microsoft.com/office/drawing/2014/main" id="{B49298A4-AAE3-B353-2CE3-8CE6DBB18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06" y="442451"/>
            <a:ext cx="1585793" cy="1585793"/>
          </a:xfrm>
          <a:prstGeom prst="rect">
            <a:avLst/>
          </a:prstGeom>
        </p:spPr>
      </p:pic>
      <p:pic>
        <p:nvPicPr>
          <p:cNvPr id="12" name="Image 11" descr="Une image contenant texte, métal&#10;&#10;Description générée automatiquement">
            <a:extLst>
              <a:ext uri="{FF2B5EF4-FFF2-40B4-BE49-F238E27FC236}">
                <a16:creationId xmlns:a16="http://schemas.microsoft.com/office/drawing/2014/main" id="{D9652809-2FC7-3C0B-898F-5822EFFEB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43" y="2710358"/>
            <a:ext cx="2100943" cy="2100943"/>
          </a:xfrm>
          <a:prstGeom prst="rect">
            <a:avLst/>
          </a:prstGeom>
          <a:effectLst>
            <a:outerShdw blurRad="63500" sx="102000" sy="102000" algn="ctr" rotWithShape="0">
              <a:srgbClr val="EAB200">
                <a:alpha val="19000"/>
              </a:srgbClr>
            </a:outerShdw>
            <a:softEdge rad="254000"/>
          </a:effectLst>
        </p:spPr>
      </p:pic>
      <p:pic>
        <p:nvPicPr>
          <p:cNvPr id="17" name="Image 16" descr="Une image contenant texte, Police, nombre, métal&#10;&#10;Description générée automatiquement">
            <a:extLst>
              <a:ext uri="{FF2B5EF4-FFF2-40B4-BE49-F238E27FC236}">
                <a16:creationId xmlns:a16="http://schemas.microsoft.com/office/drawing/2014/main" id="{38077EAD-C86C-687B-AD30-8B7BBF70C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77" y="2710358"/>
            <a:ext cx="2407167" cy="2262274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19" name="Image 18" descr="Une image contenant texte, Appareils électroniques, Ingénierie électronique, circuit&#10;&#10;Description générée automatiquement">
            <a:extLst>
              <a:ext uri="{FF2B5EF4-FFF2-40B4-BE49-F238E27FC236}">
                <a16:creationId xmlns:a16="http://schemas.microsoft.com/office/drawing/2014/main" id="{5E02F884-762D-761D-C8F5-B7A9BEC00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943" y="2592761"/>
            <a:ext cx="2046919" cy="2046919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179312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000">
              <a:srgbClr val="EAB200">
                <a:lumMod val="0"/>
              </a:srgbClr>
            </a:gs>
            <a:gs pos="0">
              <a:srgbClr val="EAB20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ACE086-7354-8020-21B4-99BBCDDC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art, peinture&#10;&#10;Description générée automatiquement">
            <a:extLst>
              <a:ext uri="{FF2B5EF4-FFF2-40B4-BE49-F238E27FC236}">
                <a16:creationId xmlns:a16="http://schemas.microsoft.com/office/drawing/2014/main" id="{176C790A-737B-25F3-5864-3A2AA0CC5D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t="6593" r="26274" b="-1"/>
          <a:stretch/>
        </p:blipFill>
        <p:spPr>
          <a:xfrm>
            <a:off x="6662057" y="0"/>
            <a:ext cx="5529942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791038C-CEB4-7BC0-7296-B63996BC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2" y="545554"/>
            <a:ext cx="6312468" cy="50279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LES BASES DE DONNEES </a:t>
            </a:r>
            <a:br>
              <a:rPr lang="en-US" sz="2800" dirty="0">
                <a:solidFill>
                  <a:srgbClr val="FFC000"/>
                </a:solidFill>
              </a:rPr>
            </a:br>
            <a:br>
              <a:rPr lang="en-US" sz="2800" dirty="0">
                <a:solidFill>
                  <a:srgbClr val="FFC000"/>
                </a:solidFill>
              </a:rPr>
            </a:b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Le Dataset produit a été alimenté grace à nos équipes de “veilles informationnelle” par les indicateurs manquants pour les pays  members de l’OCDE</a:t>
            </a: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(Les PIBs annuelles de la Côte d’Ivoire)</a:t>
            </a:r>
            <a:br>
              <a:rPr lang="en-US" sz="2800" dirty="0">
                <a:solidFill>
                  <a:srgbClr val="FFC000"/>
                </a:solidFill>
              </a:rPr>
            </a:br>
            <a:br>
              <a:rPr lang="en-US" sz="2800" dirty="0">
                <a:solidFill>
                  <a:srgbClr val="FFC000"/>
                </a:solidFill>
              </a:rPr>
            </a:br>
            <a:r>
              <a:rPr lang="en-US" sz="2800" dirty="0">
                <a:solidFill>
                  <a:srgbClr val="FFC000"/>
                </a:solidFill>
              </a:rPr>
              <a:t> </a:t>
            </a:r>
            <a:br>
              <a:rPr lang="en-US" sz="2800" dirty="0">
                <a:solidFill>
                  <a:srgbClr val="FFC000"/>
                </a:solidFill>
              </a:rPr>
            </a:br>
            <a:br>
              <a:rPr lang="en-US" sz="2800" dirty="0">
                <a:solidFill>
                  <a:srgbClr val="FFC000"/>
                </a:solidFill>
              </a:rPr>
            </a:br>
            <a:br>
              <a:rPr lang="en-US" sz="2800" dirty="0">
                <a:solidFill>
                  <a:srgbClr val="FFC000"/>
                </a:solidFill>
              </a:rPr>
            </a:b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938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411</Words>
  <Application>Microsoft Office PowerPoint</Application>
  <PresentationFormat>Grand écran</PresentationFormat>
  <Paragraphs>100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Thème Office</vt:lpstr>
      <vt:lpstr>BIENVENUE CHER PARTENAIRE</vt:lpstr>
      <vt:lpstr>LE PROJET</vt:lpstr>
      <vt:lpstr>SOMMAIRE</vt:lpstr>
      <vt:lpstr>Qui Sommes nous ?</vt:lpstr>
      <vt:lpstr>Notre Methode de travail</vt:lpstr>
      <vt:lpstr>Présentation PowerPoint</vt:lpstr>
      <vt:lpstr>Les étapes réalisées</vt:lpstr>
      <vt:lpstr>Présentation PowerPoint</vt:lpstr>
      <vt:lpstr>LES BASES DE DONNEES    Le Dataset produit a été alimenté grace à nos équipes de “veilles informationnelle” par les indicateurs manquants pour les pays  members de l’OCDE (Les PIBs annuelles de la Côte d’Ivoire)      </vt:lpstr>
      <vt:lpstr>ORIENTATION DU DASHBORAD</vt:lpstr>
      <vt:lpstr>LE TABLEAU DE BORD</vt:lpstr>
      <vt:lpstr>NOS RECOMMANDATIONS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Myriam GOHOURE</dc:creator>
  <cp:lastModifiedBy>Myriam GOHOURE</cp:lastModifiedBy>
  <cp:revision>10</cp:revision>
  <dcterms:created xsi:type="dcterms:W3CDTF">2025-01-15T11:24:54Z</dcterms:created>
  <dcterms:modified xsi:type="dcterms:W3CDTF">2025-01-16T18:30:42Z</dcterms:modified>
</cp:coreProperties>
</file>